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72" r:id="rId4"/>
    <p:sldId id="259" r:id="rId5"/>
    <p:sldId id="267" r:id="rId6"/>
    <p:sldId id="271" r:id="rId7"/>
    <p:sldId id="273" r:id="rId8"/>
    <p:sldId id="274" r:id="rId9"/>
    <p:sldId id="270" r:id="rId10"/>
    <p:sldId id="268" r:id="rId11"/>
    <p:sldId id="269" r:id="rId12"/>
    <p:sldId id="264" r:id="rId13"/>
    <p:sldId id="261" r:id="rId14"/>
    <p:sldId id="262" r:id="rId15"/>
    <p:sldId id="263" r:id="rId16"/>
    <p:sldId id="260" r:id="rId17"/>
    <p:sldId id="258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Technika" panose="020B0604020202020204" charset="-18"/>
      <p:regular r:id="rId25"/>
      <p:bold r:id="rId26"/>
      <p:italic r:id="rId27"/>
      <p:boldItalic r:id="rId28"/>
    </p:embeddedFont>
    <p:embeddedFont>
      <p:font typeface="Technika-Bold" panose="00000600000000000000" charset="-18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ddil1" id="{B1D17C87-4A4A-4980-8ED4-76D102EFAECA}">
          <p14:sldIdLst>
            <p14:sldId id="256"/>
            <p14:sldId id="257"/>
            <p14:sldId id="272"/>
            <p14:sldId id="259"/>
            <p14:sldId id="267"/>
            <p14:sldId id="271"/>
            <p14:sldId id="273"/>
            <p14:sldId id="274"/>
            <p14:sldId id="270"/>
            <p14:sldId id="268"/>
            <p14:sldId id="269"/>
            <p14:sldId id="264"/>
            <p14:sldId id="261"/>
            <p14:sldId id="262"/>
            <p14:sldId id="263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2" autoAdjust="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02B3E-3CED-4057-A847-B2A231AF62C7}" type="datetimeFigureOut">
              <a:rPr lang="cs-CZ" smtClean="0"/>
              <a:t>21.11.2022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C2882-8CFE-4824-B9D3-DB73481151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65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2"/>
            <a:ext cx="10076688" cy="7556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  <p:sp>
        <p:nvSpPr>
          <p:cNvPr id="6" name="Zástupný symbol pro číslo snímku 3">
            <a:extLst>
              <a:ext uri="{FF2B5EF4-FFF2-40B4-BE49-F238E27FC236}">
                <a16:creationId xmlns:a16="http://schemas.microsoft.com/office/drawing/2014/main" id="{EF0FD1CF-989E-38BF-46C5-043DAE776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</a:t>
            </a:r>
            <a:r>
              <a:rPr lang="en-US" dirty="0"/>
              <a:t>1</a:t>
            </a:r>
            <a:r>
              <a:rPr lang="cs-CZ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076688" cy="7555992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7D0B2986-C683-71FC-29E0-83C04D9B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6325" y="487442"/>
            <a:ext cx="6534542" cy="659871"/>
          </a:xfrm>
        </p:spPr>
        <p:txBody>
          <a:bodyPr anchor="t"/>
          <a:lstStyle>
            <a:lvl1pPr>
              <a:defRPr sz="2800" kern="28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5000" y="1604513"/>
            <a:ext cx="7794000" cy="4373593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8FCF975-14E4-D038-7D85-1E2E7C724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</a:t>
            </a:r>
            <a:r>
              <a:rPr lang="en-US" dirty="0"/>
              <a:t>1</a:t>
            </a:r>
            <a:r>
              <a:rPr lang="cs-CZ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600" y="1480824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EC4DEBBB-CE05-D967-0B5C-00E715F23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číslo snímku 3">
            <a:extLst>
              <a:ext uri="{FF2B5EF4-FFF2-40B4-BE49-F238E27FC236}">
                <a16:creationId xmlns:a16="http://schemas.microsoft.com/office/drawing/2014/main" id="{1B600F6C-47EB-2D76-071E-05FFE6234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73FDA6-FBC8-A553-867B-9A522EF54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37F4-8C52-4E2C-8499-7A80CA747891}" type="slidenum">
              <a:rPr lang="cs-CZ" smtClean="0"/>
              <a:pPr/>
              <a:t>‹#›</a:t>
            </a:fld>
            <a:r>
              <a:rPr lang="cs-CZ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2150897"/>
          </a:xfrm>
        </p:spPr>
        <p:txBody>
          <a:bodyPr>
            <a:noAutofit/>
          </a:bodyPr>
          <a:lstStyle/>
          <a:p>
            <a:r>
              <a:rPr lang="cs-CZ" sz="2800" dirty="0"/>
              <a:t>Vyhledávání k přibližných nejbližších sousedů pomocí BBD stromů</a:t>
            </a:r>
            <a:br>
              <a:rPr lang="cs-CZ" sz="2800" dirty="0"/>
            </a:br>
            <a:br>
              <a:rPr lang="cs-CZ" sz="2800" dirty="0"/>
            </a:br>
            <a:r>
              <a:rPr lang="en-US" sz="2800" dirty="0"/>
              <a:t>Approximate k-nearest neighbor search with BBD-trees</a:t>
            </a:r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1080001" y="4373385"/>
            <a:ext cx="7736693" cy="1771721"/>
          </a:xfrm>
        </p:spPr>
        <p:txBody>
          <a:bodyPr/>
          <a:lstStyle/>
          <a:p>
            <a:r>
              <a:rPr lang="cs-CZ" dirty="0"/>
              <a:t>Petr Šádek</a:t>
            </a:r>
          </a:p>
          <a:p>
            <a:endParaRPr lang="cs-CZ" dirty="0"/>
          </a:p>
          <a:p>
            <a:r>
              <a:rPr lang="cs-CZ" dirty="0"/>
              <a:t>21.11.2022</a:t>
            </a:r>
            <a:endParaRPr lang="en-US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55036A65-5FC1-41FA-83A6-4D003548B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cs-CZ" dirty="0">
                    <a:ea typeface="Cambria Math" panose="02040503050406030204" pitchFamily="18" charset="0"/>
                  </a:rPr>
                  <a:t>Hledání </a:t>
                </a:r>
                <a14:m>
                  <m:oMath xmlns:m="http://schemas.openxmlformats.org/officeDocument/2006/math">
                    <m:r>
                      <a:rPr lang="cs-CZ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přibližného nejbližšího souseda</a:t>
                </a:r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6" t="-12963" r="-37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DC8FA47-5F2C-BACD-32CE-3E4559316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549"/>
            <a:ext cx="3807058" cy="326319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28A787B-D65E-EADB-583F-3045F2E08C76}"/>
                  </a:ext>
                </a:extLst>
              </p:cNvPr>
              <p:cNvSpPr txBox="1"/>
              <p:nvPr/>
            </p:nvSpPr>
            <p:spPr>
              <a:xfrm>
                <a:off x="879230" y="1863969"/>
                <a:ext cx="72360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Zastavíme když je vzdálenost aktuální obálky větší než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cs-C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/(1+</m:t>
                    </m:r>
                    <m:r>
                      <a:rPr lang="cs-CZ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kde r je vzdálenost k nejbližšímu dosud nalezenému bodu.</a:t>
                </a:r>
              </a:p>
            </p:txBody>
          </p:sp>
        </mc:Choice>
        <mc:Fallback xmlns="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28A787B-D65E-EADB-583F-3045F2E0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1863969"/>
                <a:ext cx="7236070" cy="707886"/>
              </a:xfrm>
              <a:prstGeom prst="rect">
                <a:avLst/>
              </a:prstGeom>
              <a:blipFill>
                <a:blip r:embed="rId4"/>
                <a:stretch>
                  <a:fillRect l="-842" t="-5172" b="-1465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Obrázek 12">
            <a:extLst>
              <a:ext uri="{FF2B5EF4-FFF2-40B4-BE49-F238E27FC236}">
                <a16:creationId xmlns:a16="http://schemas.microsoft.com/office/drawing/2014/main" id="{34DE1DF4-212C-C626-7DF7-102969877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58" y="2870219"/>
            <a:ext cx="4901453" cy="2954943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25DDA96-B593-3DED-EEFB-F3C62C807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10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7182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58467727-202D-8F18-7624-6E2E31CF49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96324" y="487442"/>
                <a:ext cx="6742167" cy="659871"/>
              </a:xfrm>
            </p:spPr>
            <p:txBody>
              <a:bodyPr>
                <a:normAutofit fontScale="90000"/>
              </a:bodyPr>
              <a:lstStyle/>
              <a:p>
                <a:r>
                  <a:rPr lang="cs-CZ" dirty="0"/>
                  <a:t>Hledání </a:t>
                </a:r>
                <a:r>
                  <a:rPr lang="cs-CZ" b="1" dirty="0"/>
                  <a:t>k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přibližných nejbližších sousedů</a:t>
                </a:r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58467727-202D-8F18-7624-6E2E31CF4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96324" y="487442"/>
                <a:ext cx="6742167" cy="659871"/>
              </a:xfrm>
              <a:blipFill>
                <a:blip r:embed="rId2"/>
                <a:stretch>
                  <a:fillRect l="-1537" t="-1296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612A8F-F4E0-D641-797A-DC369999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Stejné, jen máme navíc frontu k nejbližších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Ukončovací podmínku vyhodnocujeme pro bod z prioritní fronty co je nejblíže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Pouze nesmíme zastavit dokud nenalezneme alespoň k sousedů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D978BFC-35CB-099F-EFCF-9C06A0D7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11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8737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9122F1-0F79-FE04-232E-AD4200B2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Vlastnosti BBD stromu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89CAE0DB-1D65-40C0-FB08-ED152185D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8361" y="1683644"/>
                <a:ext cx="8185639" cy="437359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Čas stavby: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𝑑𝑛</m:t>
                    </m:r>
                    <m:func>
                      <m:func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cs-C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Paměťová náročnost: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Nalezení 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přibližného nejbližšího souseda: </a:t>
                </a:r>
                <a:endParaRPr lang="cs-CZ" sz="2000" b="0" i="0" dirty="0">
                  <a:latin typeface="Cambria Math" panose="02040503050406030204" pitchFamily="18" charset="0"/>
                </a:endParaRPr>
              </a:p>
              <a:p>
                <a:pPr marL="1028666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0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cs-CZ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cs-CZ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666" lvl="1" indent="-342900"/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Jen horní odhad, ve skutečnosti je v průměru mnohem lepší</a:t>
                </a:r>
              </a:p>
              <a:p>
                <a:pPr marL="1028666" lvl="1" indent="-342900"/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 </a:t>
                </a:r>
                <a:r>
                  <a:rPr lang="cs-CZ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kd</a:t>
                </a:r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-stromu: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0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func>
                          <m:func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cs-CZ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cs-CZ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Nalezení k 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přibližných nejbližších sousedů:</a:t>
                </a:r>
              </a:p>
              <a:p>
                <a:pPr marL="1028666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0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cs-CZ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cs-CZ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89CAE0DB-1D65-40C0-FB08-ED152185D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8361" y="1683644"/>
                <a:ext cx="8185639" cy="4373593"/>
              </a:xfrm>
              <a:blipFill>
                <a:blip r:embed="rId2"/>
                <a:stretch>
                  <a:fillRect l="-670" t="-139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8E0CD-5EC3-6151-E26F-005CB16A6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12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273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9A6F9A-427A-2AFC-6461-E36C50F6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 dotazu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C7DC4B0D-FC7E-A7CB-639A-02D985345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5" y="1797033"/>
            <a:ext cx="4060174" cy="2594735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8DFCFCE-5291-82A1-C455-CF2FF5C40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53883"/>
            <a:ext cx="3976776" cy="243788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B1C12D0D-EF45-378F-3F48-0CF2A0D11DC2}"/>
              </a:ext>
            </a:extLst>
          </p:cNvPr>
          <p:cNvSpPr txBox="1"/>
          <p:nvPr/>
        </p:nvSpPr>
        <p:spPr>
          <a:xfrm>
            <a:off x="1783200" y="1584551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Uniformní data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7CF4B784-5FFA-DB76-2CE4-BEF403DFA48C}"/>
              </a:ext>
            </a:extLst>
          </p:cNvPr>
          <p:cNvSpPr txBox="1"/>
          <p:nvPr/>
        </p:nvSpPr>
        <p:spPr>
          <a:xfrm>
            <a:off x="6162683" y="165454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Shluky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7E864EB-4199-ECB6-F0A3-9E6AC10FAFE5}"/>
              </a:ext>
            </a:extLst>
          </p:cNvPr>
          <p:cNvSpPr txBox="1"/>
          <p:nvPr/>
        </p:nvSpPr>
        <p:spPr>
          <a:xfrm>
            <a:off x="665312" y="4890576"/>
            <a:ext cx="785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Měřeno pro 100 000 bodů, dimenze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 uniformní rozdělení dat stačí klasický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-strom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Podobně u normálního rozdělení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 shluková data se BBD-strom vyplácí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B7A1452-96E9-2F42-CD77-FC2D6EB0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13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441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93F2-B794-7156-78A6-1B0FBFE7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Chyba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8BF06857-B4FF-F7C3-ABDA-D283F2674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8" y="1768415"/>
            <a:ext cx="3847664" cy="2443311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1D5000D-4CC9-B8E2-BA04-F7CDEDFC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4106"/>
            <a:ext cx="3847664" cy="2467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B94D9777-C843-2993-0385-CA3D9AC03024}"/>
                  </a:ext>
                </a:extLst>
              </p:cNvPr>
              <p:cNvSpPr txBox="1"/>
              <p:nvPr/>
            </p:nvSpPr>
            <p:spPr>
              <a:xfrm>
                <a:off x="759124" y="4658264"/>
                <a:ext cx="74359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Grafy jsou pro uniformní rozdělení dat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Podobné výsledky jsou pro normální rozdělení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 pro velké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je poměrně velká šance že se trefíme do nejbližšího souseda </a:t>
                </a:r>
              </a:p>
            </p:txBody>
          </p:sp>
        </mc:Choice>
        <mc:Fallback xmlns="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B94D9777-C843-2993-0385-CA3D9AC03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4" y="4658264"/>
                <a:ext cx="7435970" cy="923330"/>
              </a:xfrm>
              <a:prstGeom prst="rect">
                <a:avLst/>
              </a:prstGeom>
              <a:blipFill>
                <a:blip r:embed="rId4"/>
                <a:stretch>
                  <a:fillRect l="-574" t="-3289" b="-921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37FE49E-D962-8C24-B381-10E471131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14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8561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A73B4-6AC6-BCA5-E903-6C3CD3E8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navštívených listů na dotaz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DE5165C6-D6AC-78FB-1D06-CE6F4E5D3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350" y="4365376"/>
                <a:ext cx="7794000" cy="152079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Horní odhad v článku je: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cs-CZ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Pro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cs-CZ" dirty="0"/>
                  <a:t> a dimenzi 16 by tento odhad byl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cs-CZ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Ve skutečnosti je ale navštíveno jenom zhruba 100 listů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DE5165C6-D6AC-78FB-1D06-CE6F4E5D3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350" y="4365376"/>
                <a:ext cx="7794000" cy="1520792"/>
              </a:xfrm>
              <a:blipFill>
                <a:blip r:embed="rId2"/>
                <a:stretch>
                  <a:fillRect l="-704" t="-360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ázek 5">
            <a:extLst>
              <a:ext uri="{FF2B5EF4-FFF2-40B4-BE49-F238E27FC236}">
                <a16:creationId xmlns:a16="http://schemas.microsoft.com/office/drawing/2014/main" id="{056BED8D-A8EF-C835-C699-D67D30F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44" y="971832"/>
            <a:ext cx="4772364" cy="3276877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9FB3167-B8A6-EE93-A874-01F2F636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15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789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D112DE-F4CD-68CF-20DA-97501ABE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84CDF5-38A7-53E7-9D27-38D6562DE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00" y="1604512"/>
            <a:ext cx="7794000" cy="47518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T_B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čas postavení datové struktury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T_R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průměrný čas na dotaz pro hodně dotazů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N_TR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průměrný počet kroků při průchodu datovou strukturou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N_Q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počet dotazů pro konkrétní testy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spotřeba paměti datový struktur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 </a:t>
            </a:r>
            <a:r>
              <a:rPr lang="cs-CZ" dirty="0"/>
              <a:t>–</a:t>
            </a:r>
            <a:r>
              <a:rPr lang="en-US" dirty="0"/>
              <a:t> </a:t>
            </a:r>
            <a:r>
              <a:rPr lang="cs-CZ" dirty="0"/>
              <a:t>počet dotazů za sekundu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N_I – počet vnitřních uzlů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N_L – počet listů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D_MAX – maximální hloubka hierarchie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N_AP – průměrný počet bodů v listech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76B93A-533D-B20F-E492-9096E4E72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16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37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E6321C-167C-1A89-A8FF-65B5F6DE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29" y="3008487"/>
            <a:ext cx="6534542" cy="841026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F91566-0462-4D6F-5440-31F86342B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17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643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A01ABC-0829-6F1C-9B65-428129AD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99" y="470188"/>
            <a:ext cx="6534542" cy="642619"/>
          </a:xfrm>
        </p:spPr>
        <p:txBody>
          <a:bodyPr>
            <a:normAutofit/>
          </a:bodyPr>
          <a:lstStyle/>
          <a:p>
            <a:r>
              <a:rPr lang="cs-CZ" dirty="0"/>
              <a:t>Připomenutí – přibližný nejbližší soused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088493F-EEC9-EA66-E1B6-B3ACB58C28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975" y="1625979"/>
                <a:ext cx="8147241" cy="931653"/>
              </a:xfrm>
            </p:spPr>
            <p:txBody>
              <a:bodyPr>
                <a:normAutofit/>
              </a:bodyPr>
              <a:lstStyle/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 &gt; 0</a:t>
                </a:r>
                <a:r>
                  <a:rPr lang="cs-CZ" dirty="0"/>
                  <a:t> 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definujeme bod </a:t>
                </a:r>
                <a:r>
                  <a:rPr lang="cs-CZ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jako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–přibližného souseda bodu </a:t>
                </a:r>
                <a:r>
                  <a:rPr lang="cs-CZ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pokud: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0">
                  <a:buNone/>
                </a:pPr>
                <a:r>
                  <a:rPr lang="cs-CZ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&lt; (1 +</a:t>
                </a:r>
                <a:r>
                  <a:rPr lang="cs-CZ" sz="1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)*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), 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kde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je 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nejbli</a:t>
                </a:r>
                <a:r>
                  <a:rPr lang="cs-CZ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žší</a:t>
                </a:r>
                <a:r>
                  <a:rPr lang="cs-CZ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soused </a:t>
                </a:r>
                <a:r>
                  <a:rPr lang="cs-CZ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</a:p>
              <a:p>
                <a:pPr marL="342900" indent="-342900"/>
                <a:endParaRPr lang="cs-CZ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666" lvl="1" indent="-342900"/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088493F-EEC9-EA66-E1B6-B3ACB58C2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975" y="1625979"/>
                <a:ext cx="8147241" cy="931653"/>
              </a:xfrm>
              <a:blipFill>
                <a:blip r:embed="rId2"/>
                <a:stretch>
                  <a:fillRect l="-823" t="-71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ázek 7">
            <a:extLst>
              <a:ext uri="{FF2B5EF4-FFF2-40B4-BE49-F238E27FC236}">
                <a16:creationId xmlns:a16="http://schemas.microsoft.com/office/drawing/2014/main" id="{48A867CD-BAEB-55EE-0276-E9B0F40D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99" y="2710260"/>
            <a:ext cx="3794707" cy="3493462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01354E2-28AF-CA4B-0FEA-68F136EB0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2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953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796369-48A2-9D52-1572-70CFDE2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Vyhledávání k přibližných nejbližších sousedů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2E8264A8-350A-E746-E77E-36AC0C4E8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Může být výrazně rychlejší než vyhledávání přesných nejbližších sousedů v závislosti na zvoleném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cs-CZ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Implementace využívá BBD strom</a:t>
                </a:r>
              </a:p>
              <a:p>
                <a:pPr marL="1028666" lvl="1" indent="-342900"/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 některé typy dat stačí </a:t>
                </a:r>
                <a:r>
                  <a:rPr lang="cs-CZ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kd</a:t>
                </a:r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strom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dirty="0"/>
                  <a:t>Použití</a:t>
                </a:r>
              </a:p>
              <a:p>
                <a:pPr marL="1028666" lvl="1" indent="-342900"/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Fotonové mapy</a:t>
                </a:r>
              </a:p>
              <a:p>
                <a:pPr marL="1028666" lvl="1" indent="-342900"/>
                <a:r>
                  <a:rPr lang="cs-CZ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 strojovém učení</a:t>
                </a:r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2E8264A8-350A-E746-E77E-36AC0C4E8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4" t="-139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917F350-C3AA-DC16-572E-861F77C7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3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A077D1-3CDE-EFB6-7146-DEFD648E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BBD strom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768D4C-9A41-9E37-3614-05D79DE54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04513"/>
            <a:ext cx="4299439" cy="43735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Balanced box-decomposition tree</a:t>
            </a:r>
            <a:r>
              <a:rPr lang="cs-CZ" dirty="0"/>
              <a:t> –</a:t>
            </a:r>
            <a:r>
              <a:rPr lang="en-US" dirty="0"/>
              <a:t> </a:t>
            </a:r>
            <a:r>
              <a:rPr lang="cs-CZ" dirty="0"/>
              <a:t>vyvážený strom hierarchie obálek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Podobný </a:t>
            </a:r>
            <a:r>
              <a:rPr lang="cs-CZ" dirty="0" err="1"/>
              <a:t>kd</a:t>
            </a:r>
            <a:r>
              <a:rPr lang="cs-CZ" dirty="0"/>
              <a:t>-stromu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Klasické dělení podle rovin kolmých na souřadnicové osy (fair split)</a:t>
            </a: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Obsahuje navíc „smršťující“ (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shrinking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) uzly, které dělí uzel na vnitřní a vnější část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3871E79-3CC4-69A6-AD21-125E7BFB3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89" y="1997833"/>
            <a:ext cx="3099275" cy="207227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9C5D5F1-10E2-ED1C-2CC8-6CCB64F5A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24" y="4246685"/>
            <a:ext cx="2558491" cy="2178405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FE2659A-7BA3-485D-DF97-627D40655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4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610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D1CD20-239E-692B-1FBD-4C83BE2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Stavba stromu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A560C3-0163-E5D3-CF96-4DF506FEA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00" y="1604513"/>
            <a:ext cx="7794000" cy="4849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Chceme aby většina uzlů dělila rovinou (fair split), smršťování (</a:t>
            </a:r>
            <a:r>
              <a:rPr lang="cs-CZ" dirty="0" err="1"/>
              <a:t>shrinking</a:t>
            </a:r>
            <a:r>
              <a:rPr lang="cs-CZ" dirty="0"/>
              <a:t>) děláme jen když to je nutno</a:t>
            </a:r>
          </a:p>
          <a:p>
            <a:pPr marL="1028666" lvl="1" indent="-3429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zjištění vzdálenosti od obálky je mnohem jednodušší, také jednodušší reprezentace uzlu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Postup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(midpoint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algoritmus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Vždy nejprve dělíme podle osy kde má obálka největší rozměr, dělíme v půlce intervalu</a:t>
            </a:r>
          </a:p>
          <a:p>
            <a:pPr marL="1142966" lvl="1" indent="-457200"/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Pokud po d/2 děleních nesnížíme počet bodů alespoň na polovinu, pak uděláme smršťování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 </a:t>
            </a:r>
            <a:r>
              <a:rPr lang="en-US" dirty="0" err="1"/>
              <a:t>dokon</a:t>
            </a:r>
            <a:r>
              <a:rPr lang="cs-CZ" dirty="0" err="1"/>
              <a:t>čení</a:t>
            </a:r>
            <a:r>
              <a:rPr lang="cs-CZ" dirty="0"/>
              <a:t> stavby stromu nahradíme posloupnosti triviálních uzlů jedním triviálním smršťováním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Pro většinu dat je výsledný počet vzniklých smršťovací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 uzlů malý (5-20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), často stačí</a:t>
            </a:r>
            <a:r>
              <a:rPr lang="cs-CZ" dirty="0"/>
              <a:t> použít 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klasický </a:t>
            </a: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kd</a:t>
            </a:r>
            <a:r>
              <a:rPr lang="cs-CZ" dirty="0"/>
              <a:t>-strom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080CB39-FD8B-C6BD-06E4-27423358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5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435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125EF3-FEC9-BC35-95F8-D53B218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Smršťování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09B95660-0C71-8D58-A1A9-FB3522AA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00" y="1604513"/>
            <a:ext cx="7794000" cy="113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Dělím prostor rovinami dokud mi počet bodů neklesne pod 2/3 celkového počtu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Poté tuto posloupnost dělení nahradím jedním smršťovacím uzlem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E55E2B3-26B9-772A-36CC-19ECF94A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90" y="2916939"/>
            <a:ext cx="3430444" cy="1669785"/>
          </a:xfrm>
          <a:prstGeom prst="rect">
            <a:avLst/>
          </a:prstGeom>
        </p:spPr>
      </p:pic>
      <p:sp>
        <p:nvSpPr>
          <p:cNvPr id="10" name="Zástupný symbol pro číslo snímku 9">
            <a:extLst>
              <a:ext uri="{FF2B5EF4-FFF2-40B4-BE49-F238E27FC236}">
                <a16:creationId xmlns:a16="http://schemas.microsoft.com/office/drawing/2014/main" id="{B36BA469-FDEA-B2B0-B14F-7A71558F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6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914860DD-0156-0121-6CC7-460EC93FAD62}"/>
              </a:ext>
            </a:extLst>
          </p:cNvPr>
          <p:cNvSpPr txBox="1"/>
          <p:nvPr/>
        </p:nvSpPr>
        <p:spPr>
          <a:xfrm>
            <a:off x="858416" y="4853377"/>
            <a:ext cx="5649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Problémy: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Dělení může být hodně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Smršťující uzly se mi v hierarchii můžou překrývat</a:t>
            </a:r>
          </a:p>
        </p:txBody>
      </p:sp>
    </p:spTree>
    <p:extLst>
      <p:ext uri="{BB962C8B-B14F-4D97-AF65-F5344CB8AC3E}">
        <p14:creationId xmlns:p14="http://schemas.microsoft.com/office/powerpoint/2010/main" val="53468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A203A-2072-E05F-AA50-2EFF53A8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1. problému</a:t>
            </a:r>
          </a:p>
        </p:txBody>
      </p:sp>
      <p:pic>
        <p:nvPicPr>
          <p:cNvPr id="6" name="Zástupný obsah 5" descr="Obsah obrázku čtverec&#10;&#10;Popis byl vytvořen automaticky">
            <a:extLst>
              <a:ext uri="{FF2B5EF4-FFF2-40B4-BE49-F238E27FC236}">
                <a16:creationId xmlns:a16="http://schemas.microsoft.com/office/drawing/2014/main" id="{F4513125-0328-8773-59D7-1DCE480CF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10" y="1726642"/>
            <a:ext cx="4497380" cy="4381693"/>
          </a:xfrm>
        </p:spPr>
      </p:pic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7BCE901-14EB-5307-FBFD-5A09069D3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7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7890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CC3C8D-699C-62EE-74E5-5B0AF7E2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2. problému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005E073B-A934-0D9A-DE24-FFEE39245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073"/>
            <a:ext cx="8877157" cy="2436866"/>
          </a:xfrm>
        </p:spPr>
      </p:pic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1ABACEB-337F-ABDD-A3F5-443344845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8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637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cs-CZ" dirty="0">
                    <a:ea typeface="Cambria Math" panose="02040503050406030204" pitchFamily="18" charset="0"/>
                  </a:rPr>
                  <a:t>Hledání </a:t>
                </a:r>
                <a14:m>
                  <m:oMath xmlns:m="http://schemas.openxmlformats.org/officeDocument/2006/math">
                    <m:r>
                      <a:rPr lang="cs-CZ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cs-CZ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– přibližného nejbližšího souseda</a:t>
                </a:r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1382878-BBF9-A9C6-0D40-4AA8F7495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6" t="-12963" r="-37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5FC9A9B4-DB8A-C863-502A-48C02EEB1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5" y="2309477"/>
            <a:ext cx="5385915" cy="3488403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8BC5502-262D-3F04-66C3-F6FBB756616D}"/>
              </a:ext>
            </a:extLst>
          </p:cNvPr>
          <p:cNvSpPr txBox="1"/>
          <p:nvPr/>
        </p:nvSpPr>
        <p:spPr>
          <a:xfrm>
            <a:off x="641838" y="1598678"/>
            <a:ext cx="541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Průchod prioritní frontou podle vzdálenosti obálky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4961444D-51D3-5136-859C-A3BD047C0D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2" y="3330249"/>
            <a:ext cx="2842222" cy="1929074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406381-50C5-2650-417C-BA7F03E32BAB}"/>
              </a:ext>
            </a:extLst>
          </p:cNvPr>
          <p:cNvSpPr txBox="1"/>
          <p:nvPr/>
        </p:nvSpPr>
        <p:spPr>
          <a:xfrm>
            <a:off x="6308394" y="2556311"/>
            <a:ext cx="2058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Při průchodu uzly</a:t>
            </a:r>
          </a:p>
          <a:p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dělícími rovinou: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A81CCC4-FFA4-86AA-EEE0-177092CA6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537F4-8C52-4E2C-8499-7A80CA747891}" type="slidenum">
              <a:rPr lang="cs-CZ" smtClean="0"/>
              <a:pPr/>
              <a:t>9</a:t>
            </a:fld>
            <a:r>
              <a:rPr lang="cs-CZ"/>
              <a:t>/</a:t>
            </a:r>
            <a:r>
              <a:rPr lang="en-US"/>
              <a:t>1</a:t>
            </a:r>
            <a:r>
              <a:rPr lang="cs-CZ"/>
              <a:t>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27031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668</Words>
  <Application>Microsoft Office PowerPoint</Application>
  <PresentationFormat>Předvádění na obrazovce (4:3)</PresentationFormat>
  <Paragraphs>102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Technika</vt:lpstr>
      <vt:lpstr>Calibri</vt:lpstr>
      <vt:lpstr>Cambria Math</vt:lpstr>
      <vt:lpstr>Technika-Bold</vt:lpstr>
      <vt:lpstr>Arial</vt:lpstr>
      <vt:lpstr>Motiv Office</vt:lpstr>
      <vt:lpstr>Vyhledávání k přibližných nejbližších sousedů pomocí BBD stromů  Approximate k-nearest neighbor search with BBD-trees</vt:lpstr>
      <vt:lpstr>Připomenutí – přibližný nejbližší soused</vt:lpstr>
      <vt:lpstr>Vyhledávání k přibližných nejbližších sousedů</vt:lpstr>
      <vt:lpstr>BBD strom</vt:lpstr>
      <vt:lpstr>Stavba stromu</vt:lpstr>
      <vt:lpstr>Smršťování</vt:lpstr>
      <vt:lpstr>Řešení 1. problému</vt:lpstr>
      <vt:lpstr>Řešení 2. problému</vt:lpstr>
      <vt:lpstr>Hledání (1+ε)– přibližného nejbližšího souseda</vt:lpstr>
      <vt:lpstr>Hledání (1+ε)– přibližného nejbližšího souseda</vt:lpstr>
      <vt:lpstr>Hledání k (1+ε)– přibližných nejbližších sousedů</vt:lpstr>
      <vt:lpstr>Vlastnosti BBD stromu</vt:lpstr>
      <vt:lpstr>Čas dotazu</vt:lpstr>
      <vt:lpstr>Chyba</vt:lpstr>
      <vt:lpstr>Počet navštívených listů na dotaz</vt:lpstr>
      <vt:lpstr>Měření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Sadek, Petr</dc:creator>
  <cp:lastModifiedBy>Petr Šádek</cp:lastModifiedBy>
  <cp:revision>34</cp:revision>
  <dcterms:created xsi:type="dcterms:W3CDTF">2022-11-20T19:59:39Z</dcterms:created>
  <dcterms:modified xsi:type="dcterms:W3CDTF">2022-11-21T14:08:06Z</dcterms:modified>
</cp:coreProperties>
</file>